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D1"/>
    <a:srgbClr val="FFFF99"/>
    <a:srgbClr val="FEFDC6"/>
    <a:srgbClr val="FFECC5"/>
    <a:srgbClr val="33CC33"/>
    <a:srgbClr val="78002F"/>
    <a:srgbClr val="F8E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1304" y="32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>
              <a:defRPr sz="2800"/>
            </a:pPr>
            <a:r>
              <a:rPr lang="en-US" sz="2800" dirty="0"/>
              <a:t>Delayed</a:t>
            </a:r>
            <a:r>
              <a:rPr lang="en-US" sz="2800" baseline="0" dirty="0"/>
              <a:t> Gastric Emptying </a:t>
            </a:r>
          </a:p>
          <a:p>
            <a:pPr>
              <a:defRPr sz="2800"/>
            </a:pPr>
            <a:r>
              <a:rPr lang="en-US" sz="2800" baseline="0" dirty="0"/>
              <a:t>In CF Post-Transplant</a:t>
            </a:r>
            <a:endParaRPr lang="en-US" sz="2800" dirty="0"/>
          </a:p>
        </c:rich>
      </c:tx>
      <c:layout>
        <c:manualLayout>
          <c:xMode val="edge"/>
          <c:yMode val="edge"/>
          <c:x val="0.32463709940518071"/>
          <c:y val="1.726578080835720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'CF Graphs'!$B$47:$B$49</c:f>
              <c:strCache>
                <c:ptCount val="3"/>
                <c:pt idx="0">
                  <c:v>Patients with positive gastric emptying studies </c:v>
                </c:pt>
                <c:pt idx="1">
                  <c:v>Patients with negative gastric emptying studies</c:v>
                </c:pt>
                <c:pt idx="2">
                  <c:v>Paitents without gastric emptying studies </c:v>
                </c:pt>
              </c:strCache>
            </c:strRef>
          </c:cat>
          <c:val>
            <c:numRef>
              <c:f>'CF Graphs'!$C$47:$C$49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A-3C41-803D-F462F41A37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 Gastric Emptying </a:t>
            </a:r>
          </a:p>
          <a:p>
            <a:pPr>
              <a:defRPr sz="2800"/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Post-Transplant in Patients with CF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821680072506301"/>
          <c:y val="0.12138366605085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8849518810149"/>
          <c:y val="0.26343759113444198"/>
          <c:w val="0.60762357830271196"/>
          <c:h val="0.51581401283172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'CF Graphs'!$K$5</c:f>
              <c:strCache>
                <c:ptCount val="1"/>
                <c:pt idx="0">
                  <c:v>GES 0-6 months post-transplant</c:v>
                </c:pt>
              </c:strCache>
            </c:strRef>
          </c:tx>
          <c:invertIfNegative val="0"/>
          <c:cat>
            <c:strRef>
              <c:f>'CF Graphs'!$J$6:$J$10</c:f>
              <c:strCache>
                <c:ptCount val="5"/>
                <c:pt idx="0">
                  <c:v>E</c:v>
                </c:pt>
                <c:pt idx="1">
                  <c:v>G</c:v>
                </c:pt>
                <c:pt idx="2">
                  <c:v>I</c:v>
                </c:pt>
                <c:pt idx="3">
                  <c:v>O</c:v>
                </c:pt>
                <c:pt idx="4">
                  <c:v>CC</c:v>
                </c:pt>
              </c:strCache>
            </c:strRef>
          </c:cat>
          <c:val>
            <c:numRef>
              <c:f>'CF Graphs'!$K$6:$K$10</c:f>
              <c:numCache>
                <c:formatCode>0%</c:formatCode>
                <c:ptCount val="5"/>
                <c:pt idx="0">
                  <c:v>0.97</c:v>
                </c:pt>
                <c:pt idx="1">
                  <c:v>0.93</c:v>
                </c:pt>
                <c:pt idx="2">
                  <c:v>0.79</c:v>
                </c:pt>
                <c:pt idx="3">
                  <c:v>0.08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F-E346-A429-86EB0B912F22}"/>
            </c:ext>
          </c:extLst>
        </c:ser>
        <c:ser>
          <c:idx val="1"/>
          <c:order val="1"/>
          <c:tx>
            <c:strRef>
              <c:f>'CF Graphs'!$L$5</c:f>
              <c:strCache>
                <c:ptCount val="1"/>
                <c:pt idx="0">
                  <c:v>GES &gt;6 months post-transplant</c:v>
                </c:pt>
              </c:strCache>
            </c:strRef>
          </c:tx>
          <c:invertIfNegative val="0"/>
          <c:cat>
            <c:strRef>
              <c:f>'CF Graphs'!$J$6:$J$10</c:f>
              <c:strCache>
                <c:ptCount val="5"/>
                <c:pt idx="0">
                  <c:v>E</c:v>
                </c:pt>
                <c:pt idx="1">
                  <c:v>G</c:v>
                </c:pt>
                <c:pt idx="2">
                  <c:v>I</c:v>
                </c:pt>
                <c:pt idx="3">
                  <c:v>O</c:v>
                </c:pt>
                <c:pt idx="4">
                  <c:v>CC</c:v>
                </c:pt>
              </c:strCache>
            </c:strRef>
          </c:cat>
          <c:val>
            <c:numRef>
              <c:f>'CF Graphs'!$L$6:$L$10</c:f>
              <c:numCache>
                <c:formatCode>0%</c:formatCode>
                <c:ptCount val="5"/>
                <c:pt idx="0">
                  <c:v>0.76</c:v>
                </c:pt>
                <c:pt idx="1">
                  <c:v>0.75</c:v>
                </c:pt>
                <c:pt idx="2">
                  <c:v>0.04</c:v>
                </c:pt>
                <c:pt idx="3">
                  <c:v>0.15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F-E346-A429-86EB0B912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03936"/>
        <c:axId val="36505856"/>
      </c:barChart>
      <c:catAx>
        <c:axId val="36503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Patient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505856"/>
        <c:crosses val="autoZero"/>
        <c:auto val="1"/>
        <c:lblAlgn val="ctr"/>
        <c:lblOffset val="100"/>
        <c:noMultiLvlLbl val="0"/>
      </c:catAx>
      <c:valAx>
        <c:axId val="36505856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baseline="0"/>
                  <a:t>% Remaining at 240 minutes </a:t>
                </a:r>
                <a:endParaRPr lang="en-US" sz="2000" b="0"/>
              </a:p>
            </c:rich>
          </c:tx>
          <c:layout>
            <c:manualLayout>
              <c:xMode val="edge"/>
              <c:yMode val="edge"/>
              <c:x val="0.12845294539787899"/>
              <c:y val="0.3599476651326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3650393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5928280332030382"/>
          <c:y val="0.11000054380813046"/>
          <c:w val="0.14071719667969618"/>
          <c:h val="0.29566694558761097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Incidence of DGE Post-Transplan</a:t>
            </a:r>
            <a:r>
              <a:rPr lang="en-US" sz="2800" baseline="0" dirty="0"/>
              <a:t>t by Disease State</a:t>
            </a:r>
          </a:p>
          <a:p>
            <a:pPr>
              <a:defRPr sz="2800"/>
            </a:pPr>
            <a:r>
              <a:rPr lang="en-US" sz="2800" baseline="0" dirty="0"/>
              <a:t>Loyola University Medical Center</a:t>
            </a:r>
            <a:endParaRPr lang="en-US" sz="28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 Graphs'!$B$58:$B$63</c:f>
              <c:strCache>
                <c:ptCount val="6"/>
                <c:pt idx="0">
                  <c:v>All Lung Transplants</c:v>
                </c:pt>
                <c:pt idx="1">
                  <c:v>CF</c:v>
                </c:pt>
                <c:pt idx="2">
                  <c:v>COPD</c:v>
                </c:pt>
                <c:pt idx="3">
                  <c:v>IPF</c:v>
                </c:pt>
                <c:pt idx="4">
                  <c:v>Pulmonary HTN</c:v>
                </c:pt>
                <c:pt idx="5">
                  <c:v>Miscellaneous ILD</c:v>
                </c:pt>
              </c:strCache>
            </c:strRef>
          </c:cat>
          <c:val>
            <c:numRef>
              <c:f>'CF Graphs'!$C$58:$C$63</c:f>
              <c:numCache>
                <c:formatCode>0%</c:formatCode>
                <c:ptCount val="6"/>
                <c:pt idx="0">
                  <c:v>0.53</c:v>
                </c:pt>
                <c:pt idx="1">
                  <c:v>0.65</c:v>
                </c:pt>
                <c:pt idx="2">
                  <c:v>0.49</c:v>
                </c:pt>
                <c:pt idx="3">
                  <c:v>0.45</c:v>
                </c:pt>
                <c:pt idx="4">
                  <c:v>0.25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8-8C4F-93D7-D55AB6074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983360"/>
        <c:axId val="40019072"/>
      </c:barChart>
      <c:catAx>
        <c:axId val="3998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019072"/>
        <c:crosses val="autoZero"/>
        <c:auto val="1"/>
        <c:lblAlgn val="ctr"/>
        <c:lblOffset val="100"/>
        <c:noMultiLvlLbl val="0"/>
      </c:catAx>
      <c:valAx>
        <c:axId val="400190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983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Incidence of Delayed Gastric Emptying </a:t>
            </a:r>
          </a:p>
          <a:p>
            <a:pPr>
              <a:defRPr sz="24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Pre-Transplant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'ILD Micellaneous'!$B$62</c:f>
              <c:strCache>
                <c:ptCount val="1"/>
                <c:pt idx="0">
                  <c:v>Total (+) GES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6111111111111097E-2"/>
                  <c:y val="9.2592592592593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3B-3F40-9AB8-98CF203AA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'ILD Micellaneous'!$A$63:$A$64</c:f>
              <c:strCache>
                <c:ptCount val="2"/>
                <c:pt idx="0">
                  <c:v>Non-CF Lung Transplant Patients</c:v>
                </c:pt>
                <c:pt idx="1">
                  <c:v>CF Lung Transplant Patients </c:v>
                </c:pt>
              </c:strCache>
            </c:strRef>
          </c:cat>
          <c:val>
            <c:numRef>
              <c:f>'ILD Micellaneous'!$B$63:$B$64</c:f>
              <c:numCache>
                <c:formatCode>General</c:formatCode>
                <c:ptCount val="2"/>
                <c:pt idx="0">
                  <c:v>11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B-3F40-9AB8-98CF203AAA4E}"/>
            </c:ext>
          </c:extLst>
        </c:ser>
        <c:ser>
          <c:idx val="1"/>
          <c:order val="1"/>
          <c:tx>
            <c:strRef>
              <c:f>'ILD Micellaneous'!$C$62</c:f>
              <c:strCache>
                <c:ptCount val="1"/>
                <c:pt idx="0">
                  <c:v>Total # of GES completed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8888888888889E-2"/>
                  <c:y val="-4.6296296296296302E-3"/>
                </c:manualLayout>
              </c:layout>
              <c:tx>
                <c:rich>
                  <a:bodyPr/>
                  <a:lstStyle/>
                  <a:p>
                    <a:r>
                      <a:rPr lang="en-US" sz="2800">
                        <a:solidFill>
                          <a:schemeClr val="bg1"/>
                        </a:solidFill>
                      </a:rPr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3B-3F40-9AB8-98CF203AA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'ILD Micellaneous'!$A$63:$A$64</c:f>
              <c:strCache>
                <c:ptCount val="2"/>
                <c:pt idx="0">
                  <c:v>Non-CF Lung Transplant Patients</c:v>
                </c:pt>
                <c:pt idx="1">
                  <c:v>CF Lung Transplant Patients </c:v>
                </c:pt>
              </c:strCache>
            </c:strRef>
          </c:cat>
          <c:val>
            <c:numRef>
              <c:f>'ILD Micellaneous'!$C$63:$C$64</c:f>
              <c:numCache>
                <c:formatCode>General</c:formatCode>
                <c:ptCount val="2"/>
                <c:pt idx="0">
                  <c:v>36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3B-3F40-9AB8-98CF203AAA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40073856"/>
        <c:axId val="40079744"/>
        <c:axId val="0"/>
      </c:bar3DChart>
      <c:catAx>
        <c:axId val="4007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0079744"/>
        <c:crosses val="autoZero"/>
        <c:auto val="1"/>
        <c:lblAlgn val="ctr"/>
        <c:lblOffset val="100"/>
        <c:noMultiLvlLbl val="0"/>
      </c:catAx>
      <c:valAx>
        <c:axId val="40079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Number of</a:t>
                </a:r>
                <a:r>
                  <a:rPr lang="en-US" sz="1800" baseline="0" dirty="0"/>
                  <a:t> Patients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07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82848959543201"/>
          <c:y val="0.19523373052245643"/>
          <c:w val="0.25021388616753021"/>
          <c:h val="0.12595198946037744"/>
        </c:manualLayout>
      </c:layout>
      <c:overlay val="0"/>
      <c:spPr>
        <a:solidFill>
          <a:srgbClr val="FFFFFF"/>
        </a:solidFill>
        <a:ln>
          <a:noFill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95661-DAF1-4157-8F13-EA3DE41561A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693215-4C3D-4AEF-8041-49314B4A3B8E}">
      <dgm:prSet phldrT="[Text]" custT="1"/>
      <dgm:spPr>
        <a:xfrm>
          <a:off x="3105686" y="3521494"/>
          <a:ext cx="2046801" cy="204680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Delayed Gastric Emptying</a:t>
          </a:r>
        </a:p>
      </dgm:t>
    </dgm:pt>
    <dgm:pt modelId="{8D105C9D-6E62-4D56-B195-F5DC4E8FF8E7}" type="parTrans" cxnId="{81E8EFC5-2BBB-47AE-8A8B-C6CA6453E3FA}">
      <dgm:prSet/>
      <dgm:spPr/>
      <dgm:t>
        <a:bodyPr/>
        <a:lstStyle/>
        <a:p>
          <a:endParaRPr lang="en-US"/>
        </a:p>
      </dgm:t>
    </dgm:pt>
    <dgm:pt modelId="{A64FEDC6-A8FD-4A08-AE34-AFA030A37BC8}" type="sibTrans" cxnId="{81E8EFC5-2BBB-47AE-8A8B-C6CA6453E3FA}">
      <dgm:prSet/>
      <dgm:spPr/>
      <dgm:t>
        <a:bodyPr/>
        <a:lstStyle/>
        <a:p>
          <a:endParaRPr lang="en-US"/>
        </a:p>
      </dgm:t>
    </dgm:pt>
    <dgm:pt modelId="{950A74C4-B8E0-4603-8DB0-01045BF56468}">
      <dgm:prSet phldrT="[Text]" custT="1"/>
      <dgm:spPr>
        <a:xfrm>
          <a:off x="400727" y="5139706"/>
          <a:ext cx="1302523" cy="104201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Diabetes Mellitus</a:t>
          </a:r>
        </a:p>
      </dgm:t>
    </dgm:pt>
    <dgm:pt modelId="{DFF38730-19C2-47EF-85DD-4E8655C87A48}" type="parTrans" cxnId="{8E1C596D-C619-4DDC-A7EC-5475F5B27892}">
      <dgm:prSet/>
      <dgm:spPr>
        <a:xfrm rot="9604098">
          <a:off x="988314" y="5006665"/>
          <a:ext cx="2126024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2FA9158-BB0B-4603-853B-D5BE4A90F8BD}" type="sibTrans" cxnId="{8E1C596D-C619-4DDC-A7EC-5475F5B27892}">
      <dgm:prSet/>
      <dgm:spPr/>
      <dgm:t>
        <a:bodyPr/>
        <a:lstStyle/>
        <a:p>
          <a:endParaRPr lang="en-US"/>
        </a:p>
      </dgm:t>
    </dgm:pt>
    <dgm:pt modelId="{5333D908-0E4B-498A-832F-2F26E5DDF30F}">
      <dgm:prSet phldrT="[Text]" custT="1"/>
      <dgm:spPr>
        <a:xfrm>
          <a:off x="822425" y="2128174"/>
          <a:ext cx="1302523" cy="1042018"/>
        </a:xfrm>
        <a:prstGeom prst="roundRect">
          <a:avLst>
            <a:gd name="adj" fmla="val 1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Idiopathic</a:t>
          </a:r>
        </a:p>
      </dgm:t>
    </dgm:pt>
    <dgm:pt modelId="{15FC41C8-80F9-4DD4-868B-2CE00B7C461F}" type="parTrans" cxnId="{428508F4-7A3D-434A-A3AC-3A009DFA1039}">
      <dgm:prSet/>
      <dgm:spPr>
        <a:xfrm rot="12931401">
          <a:off x="1276762" y="2972275"/>
          <a:ext cx="2116088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BB50998-1ECD-4187-9CC8-3F0E34124FBC}" type="sibTrans" cxnId="{428508F4-7A3D-434A-A3AC-3A009DFA1039}">
      <dgm:prSet/>
      <dgm:spPr/>
      <dgm:t>
        <a:bodyPr/>
        <a:lstStyle/>
        <a:p>
          <a:endParaRPr lang="en-US"/>
        </a:p>
      </dgm:t>
    </dgm:pt>
    <dgm:pt modelId="{9BF939BE-5F78-43E5-969A-BC37A5EDBCA1}">
      <dgm:prSet phldrT="[Text]" custT="1"/>
      <dgm:spPr>
        <a:xfrm>
          <a:off x="6850184" y="5100204"/>
          <a:ext cx="1302523" cy="1042018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Autoimmune disease</a:t>
          </a:r>
        </a:p>
      </dgm:t>
    </dgm:pt>
    <dgm:pt modelId="{3ED34B13-7864-4BD5-B4F1-5E13421D5893}" type="parTrans" cxnId="{B72E975F-0848-4964-9B8B-D4113F8EA9A7}">
      <dgm:prSet/>
      <dgm:spPr>
        <a:xfrm rot="1062057">
          <a:off x="5179599" y="4968008"/>
          <a:ext cx="2378141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4669D28-A7B0-4402-A50B-52CF60E757A1}" type="sibTrans" cxnId="{B72E975F-0848-4964-9B8B-D4113F8EA9A7}">
      <dgm:prSet/>
      <dgm:spPr/>
      <dgm:t>
        <a:bodyPr/>
        <a:lstStyle/>
        <a:p>
          <a:endParaRPr lang="en-US"/>
        </a:p>
      </dgm:t>
    </dgm:pt>
    <dgm:pt modelId="{80D802B8-7D3E-4BF1-80F2-7F3AAEBB46FC}">
      <dgm:prSet phldrT="[Text]" custT="1"/>
      <dgm:spPr>
        <a:xfrm>
          <a:off x="2952733" y="983039"/>
          <a:ext cx="2098966" cy="1042018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Post-Surgical  </a:t>
          </a:r>
        </a:p>
      </dgm:t>
    </dgm:pt>
    <dgm:pt modelId="{0928DF06-0BE8-4458-A6F0-F9EF85E0309A}" type="parTrans" cxnId="{BC37C0B0-9319-45D7-B4BB-DF924E04BC97}">
      <dgm:prSet/>
      <dgm:spPr>
        <a:xfrm rot="16056653">
          <a:off x="3087512" y="2166043"/>
          <a:ext cx="1908986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CE021B4-68DF-4B1E-97A3-55CE0EF0378E}" type="sibTrans" cxnId="{BC37C0B0-9319-45D7-B4BB-DF924E04BC97}">
      <dgm:prSet/>
      <dgm:spPr/>
      <dgm:t>
        <a:bodyPr/>
        <a:lstStyle/>
        <a:p>
          <a:endParaRPr lang="en-US"/>
        </a:p>
      </dgm:t>
    </dgm:pt>
    <dgm:pt modelId="{E9AB395E-FF41-448B-8162-F9B3E9188D5E}">
      <dgm:prSet custT="1"/>
      <dgm:spPr>
        <a:xfrm>
          <a:off x="6643209" y="3375801"/>
          <a:ext cx="1614965" cy="1042018"/>
        </a:xfrm>
        <a:prstGeom prst="roundRect">
          <a:avLst>
            <a:gd name="adj" fmla="val 1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Diseases of extrinsic neural control</a:t>
          </a:r>
        </a:p>
      </dgm:t>
    </dgm:pt>
    <dgm:pt modelId="{C0AD382F-92A9-48DA-AD40-F930B7FED6B0}" type="parTrans" cxnId="{AE8C0640-78B5-402B-81A0-1F88DFDEF1C5}">
      <dgm:prSet/>
      <dgm:spPr>
        <a:xfrm rot="20937577">
          <a:off x="5240345" y="3818759"/>
          <a:ext cx="2230991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5C5D8CE-CCD1-4292-BFF9-61FA1F39B99E}" type="sibTrans" cxnId="{AE8C0640-78B5-402B-81A0-1F88DFDEF1C5}">
      <dgm:prSet/>
      <dgm:spPr/>
      <dgm:t>
        <a:bodyPr/>
        <a:lstStyle/>
        <a:p>
          <a:endParaRPr lang="en-US"/>
        </a:p>
      </dgm:t>
    </dgm:pt>
    <dgm:pt modelId="{A2E4F5CA-A85B-4BE1-BE57-8EACAE1565F9}">
      <dgm:prSet custT="1"/>
      <dgm:spPr>
        <a:xfrm>
          <a:off x="5621348" y="1558040"/>
          <a:ext cx="2036942" cy="1042018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Medication</a:t>
          </a:r>
        </a:p>
      </dgm:t>
    </dgm:pt>
    <dgm:pt modelId="{D0ACE639-5048-4D1D-BC7F-666877B60C42}" type="parTrans" cxnId="{18552DA1-5211-46A8-A657-E7E27E87C8BF}">
      <dgm:prSet/>
      <dgm:spPr>
        <a:xfrm rot="18931006">
          <a:off x="4619270" y="2613664"/>
          <a:ext cx="2358449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8E88A19-215E-4210-A294-463587C7C5EC}" type="sibTrans" cxnId="{18552DA1-5211-46A8-A657-E7E27E87C8BF}">
      <dgm:prSet/>
      <dgm:spPr/>
      <dgm:t>
        <a:bodyPr/>
        <a:lstStyle/>
        <a:p>
          <a:endParaRPr lang="en-US"/>
        </a:p>
      </dgm:t>
    </dgm:pt>
    <dgm:pt modelId="{5263E877-F26A-4F70-A774-8993B1D93BDC}">
      <dgm:prSet custT="1"/>
      <dgm:spPr>
        <a:xfrm>
          <a:off x="2952733" y="983039"/>
          <a:ext cx="2098966" cy="1042018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Vagal Nerve Injury</a:t>
          </a:r>
        </a:p>
      </dgm:t>
    </dgm:pt>
    <dgm:pt modelId="{F7046F69-916D-4324-A9E9-CF31651BE1B8}" type="parTrans" cxnId="{0C984A33-72C3-4A5B-B5D6-813B54E9C1B2}">
      <dgm:prSet/>
      <dgm:spPr/>
      <dgm:t>
        <a:bodyPr/>
        <a:lstStyle/>
        <a:p>
          <a:endParaRPr lang="en-US"/>
        </a:p>
      </dgm:t>
    </dgm:pt>
    <dgm:pt modelId="{44BA9E8C-8E5B-43D4-A1EB-BD06D6CA397D}" type="sibTrans" cxnId="{0C984A33-72C3-4A5B-B5D6-813B54E9C1B2}">
      <dgm:prSet/>
      <dgm:spPr/>
      <dgm:t>
        <a:bodyPr/>
        <a:lstStyle/>
        <a:p>
          <a:endParaRPr lang="en-US"/>
        </a:p>
      </dgm:t>
    </dgm:pt>
    <dgm:pt modelId="{70873379-DB90-4664-8EDA-BFE15C59C451}">
      <dgm:prSet custT="1"/>
      <dgm:spPr>
        <a:xfrm>
          <a:off x="2952733" y="983039"/>
          <a:ext cx="2098966" cy="1042018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Vagotomy</a:t>
          </a:r>
        </a:p>
      </dgm:t>
    </dgm:pt>
    <dgm:pt modelId="{12B98FCD-6D4F-4958-8066-5F9B41DF067C}" type="parTrans" cxnId="{3BC25E85-B10E-4727-8C94-83FBB0528D1C}">
      <dgm:prSet/>
      <dgm:spPr/>
      <dgm:t>
        <a:bodyPr/>
        <a:lstStyle/>
        <a:p>
          <a:endParaRPr lang="en-US"/>
        </a:p>
      </dgm:t>
    </dgm:pt>
    <dgm:pt modelId="{F33A0133-D1BC-4289-8710-C85AE36CAEE3}" type="sibTrans" cxnId="{3BC25E85-B10E-4727-8C94-83FBB0528D1C}">
      <dgm:prSet/>
      <dgm:spPr/>
      <dgm:t>
        <a:bodyPr/>
        <a:lstStyle/>
        <a:p>
          <a:endParaRPr lang="en-US"/>
        </a:p>
      </dgm:t>
    </dgm:pt>
    <dgm:pt modelId="{33290289-CEE8-40F5-BE5A-0311C5AE98E9}">
      <dgm:prSet custT="1"/>
      <dgm:spPr>
        <a:xfrm>
          <a:off x="2952733" y="983039"/>
          <a:ext cx="2098966" cy="1042018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Upper GI surgeries</a:t>
          </a:r>
        </a:p>
      </dgm:t>
    </dgm:pt>
    <dgm:pt modelId="{AAF61F8D-4104-4420-8B8D-4252732DA4EB}" type="parTrans" cxnId="{A2408053-250F-45BE-B823-006069B4006A}">
      <dgm:prSet/>
      <dgm:spPr/>
      <dgm:t>
        <a:bodyPr/>
        <a:lstStyle/>
        <a:p>
          <a:endParaRPr lang="en-US"/>
        </a:p>
      </dgm:t>
    </dgm:pt>
    <dgm:pt modelId="{DFD0A731-79EA-4F4E-9C0D-CDB46853E91D}" type="sibTrans" cxnId="{A2408053-250F-45BE-B823-006069B4006A}">
      <dgm:prSet/>
      <dgm:spPr/>
      <dgm:t>
        <a:bodyPr/>
        <a:lstStyle/>
        <a:p>
          <a:endParaRPr lang="en-US"/>
        </a:p>
      </dgm:t>
    </dgm:pt>
    <dgm:pt modelId="{5F1A7343-594B-4E6B-B111-C2EA9D3D9E10}">
      <dgm:prSet custT="1"/>
      <dgm:spPr>
        <a:xfrm>
          <a:off x="5621348" y="1558040"/>
          <a:ext cx="2036942" cy="1042018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μ-</a:t>
          </a:r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opiate receptor agonists</a:t>
          </a:r>
        </a:p>
      </dgm:t>
    </dgm:pt>
    <dgm:pt modelId="{DA79080D-B621-48FB-BFDD-FDDE6D173188}" type="parTrans" cxnId="{75E5ABFB-0172-452C-B2BB-D653A34AF554}">
      <dgm:prSet/>
      <dgm:spPr/>
      <dgm:t>
        <a:bodyPr/>
        <a:lstStyle/>
        <a:p>
          <a:endParaRPr lang="en-US"/>
        </a:p>
      </dgm:t>
    </dgm:pt>
    <dgm:pt modelId="{FE42067C-5CD8-4546-A8B6-243D87A8469F}" type="sibTrans" cxnId="{75E5ABFB-0172-452C-B2BB-D653A34AF554}">
      <dgm:prSet/>
      <dgm:spPr/>
      <dgm:t>
        <a:bodyPr/>
        <a:lstStyle/>
        <a:p>
          <a:endParaRPr lang="en-US"/>
        </a:p>
      </dgm:t>
    </dgm:pt>
    <dgm:pt modelId="{DED0F759-9B23-42DA-9B13-F97BAB766A28}">
      <dgm:prSet custT="1"/>
      <dgm:spPr>
        <a:xfrm>
          <a:off x="5621348" y="1558040"/>
          <a:ext cx="2036942" cy="1042018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GLP-1 analogs</a:t>
          </a:r>
        </a:p>
      </dgm:t>
    </dgm:pt>
    <dgm:pt modelId="{9AFB7C9C-E4A6-4764-B66C-033C61D39B5F}" type="parTrans" cxnId="{9B14824C-C20E-4A8D-9093-71FC9E4844DA}">
      <dgm:prSet/>
      <dgm:spPr/>
      <dgm:t>
        <a:bodyPr/>
        <a:lstStyle/>
        <a:p>
          <a:endParaRPr lang="en-US"/>
        </a:p>
      </dgm:t>
    </dgm:pt>
    <dgm:pt modelId="{45753BC2-6BED-4D36-A803-F4B1C6C4F50B}" type="sibTrans" cxnId="{9B14824C-C20E-4A8D-9093-71FC9E4844DA}">
      <dgm:prSet/>
      <dgm:spPr/>
      <dgm:t>
        <a:bodyPr/>
        <a:lstStyle/>
        <a:p>
          <a:endParaRPr lang="en-US"/>
        </a:p>
      </dgm:t>
    </dgm:pt>
    <dgm:pt modelId="{A598F246-DFB1-4E29-BA2E-E2E4A8F80C16}">
      <dgm:prSet custT="1"/>
      <dgm:spPr>
        <a:xfrm>
          <a:off x="5621348" y="1558040"/>
          <a:ext cx="2036942" cy="1042018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Cyclosporine</a:t>
          </a:r>
        </a:p>
      </dgm:t>
    </dgm:pt>
    <dgm:pt modelId="{FE9F11AF-26CF-459A-AEA6-197A721B12BB}" type="parTrans" cxnId="{673C9913-624A-4F4A-A40B-9EE1233E0108}">
      <dgm:prSet/>
      <dgm:spPr/>
      <dgm:t>
        <a:bodyPr/>
        <a:lstStyle/>
        <a:p>
          <a:endParaRPr lang="en-US"/>
        </a:p>
      </dgm:t>
    </dgm:pt>
    <dgm:pt modelId="{2AEA7F7C-96B3-48C2-B884-CF1372AD0966}" type="sibTrans" cxnId="{673C9913-624A-4F4A-A40B-9EE1233E0108}">
      <dgm:prSet/>
      <dgm:spPr/>
      <dgm:t>
        <a:bodyPr/>
        <a:lstStyle/>
        <a:p>
          <a:endParaRPr lang="en-US"/>
        </a:p>
      </dgm:t>
    </dgm:pt>
    <dgm:pt modelId="{2B0E6547-D558-4DF8-9E91-9800E7921147}">
      <dgm:prSet custT="1"/>
      <dgm:spPr>
        <a:xfrm>
          <a:off x="6643209" y="3375801"/>
          <a:ext cx="1614965" cy="1042018"/>
        </a:xfrm>
        <a:prstGeom prst="roundRect">
          <a:avLst>
            <a:gd name="adj" fmla="val 1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Parkinsonism</a:t>
          </a:r>
        </a:p>
      </dgm:t>
    </dgm:pt>
    <dgm:pt modelId="{62FCF584-5F65-44B0-BFEC-42DCB6DAA4BA}" type="parTrans" cxnId="{52E65BF5-F632-4234-BB9B-96A020E9FADE}">
      <dgm:prSet/>
      <dgm:spPr/>
      <dgm:t>
        <a:bodyPr/>
        <a:lstStyle/>
        <a:p>
          <a:endParaRPr lang="en-US"/>
        </a:p>
      </dgm:t>
    </dgm:pt>
    <dgm:pt modelId="{46EEC8EA-F618-4F22-9F2D-841B8B57C07F}" type="sibTrans" cxnId="{52E65BF5-F632-4234-BB9B-96A020E9FADE}">
      <dgm:prSet/>
      <dgm:spPr/>
      <dgm:t>
        <a:bodyPr/>
        <a:lstStyle/>
        <a:p>
          <a:endParaRPr lang="en-US"/>
        </a:p>
      </dgm:t>
    </dgm:pt>
    <dgm:pt modelId="{287E044A-C553-4DB8-8612-25A05BF3FF82}">
      <dgm:prSet custT="1"/>
      <dgm:spPr>
        <a:xfrm>
          <a:off x="6643209" y="3375801"/>
          <a:ext cx="1614965" cy="1042018"/>
        </a:xfrm>
        <a:prstGeom prst="roundRect">
          <a:avLst>
            <a:gd name="adj" fmla="val 1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Amyloidosis</a:t>
          </a:r>
        </a:p>
      </dgm:t>
    </dgm:pt>
    <dgm:pt modelId="{6CBF1199-DEDE-4046-909F-17C059CF113A}" type="parTrans" cxnId="{5166DEE2-A278-4DF6-AB80-C200206827EE}">
      <dgm:prSet/>
      <dgm:spPr/>
      <dgm:t>
        <a:bodyPr/>
        <a:lstStyle/>
        <a:p>
          <a:endParaRPr lang="en-US"/>
        </a:p>
      </dgm:t>
    </dgm:pt>
    <dgm:pt modelId="{A205E06A-0F0C-49AF-9808-ED17EE81C8FC}" type="sibTrans" cxnId="{5166DEE2-A278-4DF6-AB80-C200206827EE}">
      <dgm:prSet/>
      <dgm:spPr/>
      <dgm:t>
        <a:bodyPr/>
        <a:lstStyle/>
        <a:p>
          <a:endParaRPr lang="en-US"/>
        </a:p>
      </dgm:t>
    </dgm:pt>
    <dgm:pt modelId="{CABB5AFE-E09C-4DA3-98FE-1F56888248FB}">
      <dgm:prSet custT="1"/>
      <dgm:spPr>
        <a:xfrm>
          <a:off x="6850184" y="5100204"/>
          <a:ext cx="1302523" cy="1042018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Scleroderma</a:t>
          </a:r>
        </a:p>
      </dgm:t>
    </dgm:pt>
    <dgm:pt modelId="{F13A658C-2007-49FE-B9B3-A4776AB5B88F}" type="parTrans" cxnId="{72B05EB2-A911-4FF9-8E6C-669E158A4471}">
      <dgm:prSet/>
      <dgm:spPr/>
      <dgm:t>
        <a:bodyPr/>
        <a:lstStyle/>
        <a:p>
          <a:endParaRPr lang="en-US"/>
        </a:p>
      </dgm:t>
    </dgm:pt>
    <dgm:pt modelId="{ADE58845-3935-4DA7-A654-E8E8C68529E9}" type="sibTrans" cxnId="{72B05EB2-A911-4FF9-8E6C-669E158A4471}">
      <dgm:prSet/>
      <dgm:spPr/>
      <dgm:t>
        <a:bodyPr/>
        <a:lstStyle/>
        <a:p>
          <a:endParaRPr lang="en-US"/>
        </a:p>
      </dgm:t>
    </dgm:pt>
    <dgm:pt modelId="{8C05FF9A-D8EF-45A8-9337-C6F84FFC2ADF}">
      <dgm:prSet custT="1"/>
      <dgm:spPr>
        <a:xfrm>
          <a:off x="371877" y="3566440"/>
          <a:ext cx="1302508" cy="1042007"/>
        </a:xfrm>
        <a:prstGeom prst="roundRect">
          <a:avLst>
            <a:gd name="adj" fmla="val 1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Post-Viral</a:t>
          </a:r>
        </a:p>
      </dgm:t>
    </dgm:pt>
    <dgm:pt modelId="{E293CFF5-0B61-4383-8008-69D1277246A3}" type="parTrans" cxnId="{55C7E8B4-EC90-489E-980C-437F6638E185}">
      <dgm:prSet/>
      <dgm:spPr>
        <a:xfrm rot="11302704">
          <a:off x="1012460" y="3941461"/>
          <a:ext cx="1999678" cy="58333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E072DEE-FD52-4F11-AD6C-E446B5C04808}" type="sibTrans" cxnId="{55C7E8B4-EC90-489E-980C-437F6638E185}">
      <dgm:prSet/>
      <dgm:spPr/>
      <dgm:t>
        <a:bodyPr/>
        <a:lstStyle/>
        <a:p>
          <a:endParaRPr lang="en-US"/>
        </a:p>
      </dgm:t>
    </dgm:pt>
    <dgm:pt modelId="{36025F6B-BB80-47F2-95C4-4C17D628E2DF}" type="pres">
      <dgm:prSet presAssocID="{40295661-DAF1-4157-8F13-EA3DE41561A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9E0283-1CE5-49E8-A9B6-DFED5DDA6396}" type="pres">
      <dgm:prSet presAssocID="{EB693215-4C3D-4AEF-8041-49314B4A3B8E}" presName="centerShape" presStyleLbl="node0" presStyleIdx="0" presStyleCnt="1"/>
      <dgm:spPr/>
    </dgm:pt>
    <dgm:pt modelId="{7300DB52-A039-4B98-A3C4-982B235DA7DA}" type="pres">
      <dgm:prSet presAssocID="{DFF38730-19C2-47EF-85DD-4E8655C87A48}" presName="parTrans" presStyleLbl="bgSibTrans2D1" presStyleIdx="0" presStyleCnt="7"/>
      <dgm:spPr/>
    </dgm:pt>
    <dgm:pt modelId="{4116E2D5-359D-47E4-8A8A-A9EFB0B994DA}" type="pres">
      <dgm:prSet presAssocID="{950A74C4-B8E0-4603-8DB0-01045BF56468}" presName="node" presStyleLbl="node1" presStyleIdx="0" presStyleCnt="7" custScaleX="90910" custScaleY="90910" custRadScaleRad="102891" custRadScaleInc="-89548">
        <dgm:presLayoutVars>
          <dgm:bulletEnabled val="1"/>
        </dgm:presLayoutVars>
      </dgm:prSet>
      <dgm:spPr/>
    </dgm:pt>
    <dgm:pt modelId="{275288EE-302C-4503-A95E-D8556B60794E}" type="pres">
      <dgm:prSet presAssocID="{E293CFF5-0B61-4383-8008-69D1277246A3}" presName="parTrans" presStyleLbl="bgSibTrans2D1" presStyleIdx="1" presStyleCnt="7"/>
      <dgm:spPr/>
    </dgm:pt>
    <dgm:pt modelId="{628F05CF-DBEA-4B1C-ACE4-FAA326C2BF8B}" type="pres">
      <dgm:prSet presAssocID="{8C05FF9A-D8EF-45A8-9337-C6F84FFC2ADF}" presName="node" presStyleLbl="node1" presStyleIdx="1" presStyleCnt="7" custScaleX="90909" custScaleY="90909" custRadScaleRad="96250" custRadScaleInc="-76541">
        <dgm:presLayoutVars>
          <dgm:bulletEnabled val="1"/>
        </dgm:presLayoutVars>
      </dgm:prSet>
      <dgm:spPr/>
    </dgm:pt>
    <dgm:pt modelId="{645B8227-11B7-4C6C-822A-0EB1A14A7A90}" type="pres">
      <dgm:prSet presAssocID="{15FC41C8-80F9-4DD4-868B-2CE00B7C461F}" presName="parTrans" presStyleLbl="bgSibTrans2D1" presStyleIdx="2" presStyleCnt="7"/>
      <dgm:spPr/>
    </dgm:pt>
    <dgm:pt modelId="{7E755EA8-59B0-4A86-84D1-9536CBAE0D21}" type="pres">
      <dgm:prSet presAssocID="{5333D908-0E4B-498A-832F-2F26E5DDF30F}" presName="node" presStyleLbl="node1" presStyleIdx="2" presStyleCnt="7" custScaleX="90910" custScaleY="90910" custRadScaleRad="98651" custRadScaleInc="-81023">
        <dgm:presLayoutVars>
          <dgm:bulletEnabled val="1"/>
        </dgm:presLayoutVars>
      </dgm:prSet>
      <dgm:spPr/>
    </dgm:pt>
    <dgm:pt modelId="{9D29A26A-5664-4074-A79C-FD94EE5F5B7D}" type="pres">
      <dgm:prSet presAssocID="{0928DF06-0BE8-4458-A6F0-F9EF85E0309A}" presName="parTrans" presStyleLbl="bgSibTrans2D1" presStyleIdx="3" presStyleCnt="7"/>
      <dgm:spPr/>
    </dgm:pt>
    <dgm:pt modelId="{C6438F8F-F39E-4B6C-AF24-7E52CD75B9DB}" type="pres">
      <dgm:prSet presAssocID="{80D802B8-7D3E-4BF1-80F2-7F3AAEBB46FC}" presName="node" presStyleLbl="node1" presStyleIdx="3" presStyleCnt="7" custScaleX="146498" custScaleY="90910" custRadScaleRad="85535" custRadScaleInc="-7579">
        <dgm:presLayoutVars>
          <dgm:bulletEnabled val="1"/>
        </dgm:presLayoutVars>
      </dgm:prSet>
      <dgm:spPr/>
    </dgm:pt>
    <dgm:pt modelId="{395CA653-856B-48B2-B1CF-151A9E35DAAF}" type="pres">
      <dgm:prSet presAssocID="{D0ACE639-5048-4D1D-BC7F-666877B60C42}" presName="parTrans" presStyleLbl="bgSibTrans2D1" presStyleIdx="4" presStyleCnt="7"/>
      <dgm:spPr/>
    </dgm:pt>
    <dgm:pt modelId="{E917CCDF-CFFF-430A-A288-ACAC91B7ACB2}" type="pres">
      <dgm:prSet presAssocID="{A2E4F5CA-A85B-4BE1-BE57-8EACAE1565F9}" presName="node" presStyleLbl="node1" presStyleIdx="4" presStyleCnt="7" custScaleX="142169" custScaleY="122378" custRadScaleRad="103186" custRadScaleInc="60343">
        <dgm:presLayoutVars>
          <dgm:bulletEnabled val="1"/>
        </dgm:presLayoutVars>
      </dgm:prSet>
      <dgm:spPr/>
    </dgm:pt>
    <dgm:pt modelId="{4527253B-FD80-4D1C-A0D4-06C560197A01}" type="pres">
      <dgm:prSet presAssocID="{C0AD382F-92A9-48DA-AD40-F930B7FED6B0}" presName="parTrans" presStyleLbl="bgSibTrans2D1" presStyleIdx="5" presStyleCnt="7"/>
      <dgm:spPr/>
    </dgm:pt>
    <dgm:pt modelId="{5B269848-0BD1-4130-9A9F-CA9754F346E8}" type="pres">
      <dgm:prSet presAssocID="{E9AB395E-FF41-448B-8162-F9B3E9188D5E}" presName="node" presStyleLbl="node1" presStyleIdx="5" presStyleCnt="7" custScaleX="112717" custScaleY="108559" custRadScaleRad="101159" custRadScaleInc="74560">
        <dgm:presLayoutVars>
          <dgm:bulletEnabled val="1"/>
        </dgm:presLayoutVars>
      </dgm:prSet>
      <dgm:spPr/>
    </dgm:pt>
    <dgm:pt modelId="{2744F224-3201-4270-A0AF-01B8EA98C73D}" type="pres">
      <dgm:prSet presAssocID="{3ED34B13-7864-4BD5-B4F1-5E13421D5893}" presName="parTrans" presStyleLbl="bgSibTrans2D1" presStyleIdx="6" presStyleCnt="7"/>
      <dgm:spPr/>
    </dgm:pt>
    <dgm:pt modelId="{715CCA3F-3206-4996-9594-5CE7219E928A}" type="pres">
      <dgm:prSet presAssocID="{9BF939BE-5F78-43E5-969A-BC37A5EDBCA1}" presName="node" presStyleLbl="node1" presStyleIdx="6" presStyleCnt="7" custScaleX="90910" custScaleY="78277" custRadScaleRad="103797" custRadScaleInc="68837">
        <dgm:presLayoutVars>
          <dgm:bulletEnabled val="1"/>
        </dgm:presLayoutVars>
      </dgm:prSet>
      <dgm:spPr/>
    </dgm:pt>
  </dgm:ptLst>
  <dgm:cxnLst>
    <dgm:cxn modelId="{1315BE02-D907-45F7-B268-DBE9A8DC1A64}" type="presOf" srcId="{80D802B8-7D3E-4BF1-80F2-7F3AAEBB46FC}" destId="{C6438F8F-F39E-4B6C-AF24-7E52CD75B9DB}" srcOrd="0" destOrd="0" presId="urn:microsoft.com/office/officeart/2005/8/layout/radial4"/>
    <dgm:cxn modelId="{39AAAF05-F734-49D3-B99E-59D6B468E5AA}" type="presOf" srcId="{3ED34B13-7864-4BD5-B4F1-5E13421D5893}" destId="{2744F224-3201-4270-A0AF-01B8EA98C73D}" srcOrd="0" destOrd="0" presId="urn:microsoft.com/office/officeart/2005/8/layout/radial4"/>
    <dgm:cxn modelId="{3A03E60A-0862-4F40-AC3D-CF4DC8AE480B}" type="presOf" srcId="{A2E4F5CA-A85B-4BE1-BE57-8EACAE1565F9}" destId="{E917CCDF-CFFF-430A-A288-ACAC91B7ACB2}" srcOrd="0" destOrd="0" presId="urn:microsoft.com/office/officeart/2005/8/layout/radial4"/>
    <dgm:cxn modelId="{673C9913-624A-4F4A-A40B-9EE1233E0108}" srcId="{A2E4F5CA-A85B-4BE1-BE57-8EACAE1565F9}" destId="{A598F246-DFB1-4E29-BA2E-E2E4A8F80C16}" srcOrd="2" destOrd="0" parTransId="{FE9F11AF-26CF-459A-AEA6-197A721B12BB}" sibTransId="{2AEA7F7C-96B3-48C2-B884-CF1372AD0966}"/>
    <dgm:cxn modelId="{561C2D19-6855-4387-9F87-89C3B4F0654B}" type="presOf" srcId="{5333D908-0E4B-498A-832F-2F26E5DDF30F}" destId="{7E755EA8-59B0-4A86-84D1-9536CBAE0D21}" srcOrd="0" destOrd="0" presId="urn:microsoft.com/office/officeart/2005/8/layout/radial4"/>
    <dgm:cxn modelId="{4198FE26-3E86-492F-920D-5D60ECBFF577}" type="presOf" srcId="{5F1A7343-594B-4E6B-B111-C2EA9D3D9E10}" destId="{E917CCDF-CFFF-430A-A288-ACAC91B7ACB2}" srcOrd="0" destOrd="1" presId="urn:microsoft.com/office/officeart/2005/8/layout/radial4"/>
    <dgm:cxn modelId="{0C984A33-72C3-4A5B-B5D6-813B54E9C1B2}" srcId="{80D802B8-7D3E-4BF1-80F2-7F3AAEBB46FC}" destId="{5263E877-F26A-4F70-A774-8993B1D93BDC}" srcOrd="0" destOrd="0" parTransId="{F7046F69-916D-4324-A9E9-CF31651BE1B8}" sibTransId="{44BA9E8C-8E5B-43D4-A1EB-BD06D6CA397D}"/>
    <dgm:cxn modelId="{FAE96E34-E00E-41FB-B835-EDF54928FA89}" type="presOf" srcId="{70873379-DB90-4664-8EDA-BFE15C59C451}" destId="{C6438F8F-F39E-4B6C-AF24-7E52CD75B9DB}" srcOrd="0" destOrd="2" presId="urn:microsoft.com/office/officeart/2005/8/layout/radial4"/>
    <dgm:cxn modelId="{04C58135-8ACB-41A8-BF20-D96D7141D770}" type="presOf" srcId="{D0ACE639-5048-4D1D-BC7F-666877B60C42}" destId="{395CA653-856B-48B2-B1CF-151A9E35DAAF}" srcOrd="0" destOrd="0" presId="urn:microsoft.com/office/officeart/2005/8/layout/radial4"/>
    <dgm:cxn modelId="{5DEFE43C-D961-4304-86E7-F7FFFAF1B066}" type="presOf" srcId="{DED0F759-9B23-42DA-9B13-F97BAB766A28}" destId="{E917CCDF-CFFF-430A-A288-ACAC91B7ACB2}" srcOrd="0" destOrd="2" presId="urn:microsoft.com/office/officeart/2005/8/layout/radial4"/>
    <dgm:cxn modelId="{AE8C0640-78B5-402B-81A0-1F88DFDEF1C5}" srcId="{EB693215-4C3D-4AEF-8041-49314B4A3B8E}" destId="{E9AB395E-FF41-448B-8162-F9B3E9188D5E}" srcOrd="5" destOrd="0" parTransId="{C0AD382F-92A9-48DA-AD40-F930B7FED6B0}" sibTransId="{45C5D8CE-CCD1-4292-BFF9-61FA1F39B99E}"/>
    <dgm:cxn modelId="{9B14824C-C20E-4A8D-9093-71FC9E4844DA}" srcId="{A2E4F5CA-A85B-4BE1-BE57-8EACAE1565F9}" destId="{DED0F759-9B23-42DA-9B13-F97BAB766A28}" srcOrd="1" destOrd="0" parTransId="{9AFB7C9C-E4A6-4764-B66C-033C61D39B5F}" sibTransId="{45753BC2-6BED-4D36-A803-F4B1C6C4F50B}"/>
    <dgm:cxn modelId="{B63ADD4E-FACB-4E2A-B0E5-248DDB07A053}" type="presOf" srcId="{5263E877-F26A-4F70-A774-8993B1D93BDC}" destId="{C6438F8F-F39E-4B6C-AF24-7E52CD75B9DB}" srcOrd="0" destOrd="1" presId="urn:microsoft.com/office/officeart/2005/8/layout/radial4"/>
    <dgm:cxn modelId="{4267D850-9C51-420F-B97D-D845D176DA8D}" type="presOf" srcId="{C0AD382F-92A9-48DA-AD40-F930B7FED6B0}" destId="{4527253B-FD80-4D1C-A0D4-06C560197A01}" srcOrd="0" destOrd="0" presId="urn:microsoft.com/office/officeart/2005/8/layout/radial4"/>
    <dgm:cxn modelId="{A2408053-250F-45BE-B823-006069B4006A}" srcId="{80D802B8-7D3E-4BF1-80F2-7F3AAEBB46FC}" destId="{33290289-CEE8-40F5-BE5A-0311C5AE98E9}" srcOrd="2" destOrd="0" parTransId="{AAF61F8D-4104-4420-8B8D-4252732DA4EB}" sibTransId="{DFD0A731-79EA-4F4E-9C0D-CDB46853E91D}"/>
    <dgm:cxn modelId="{F4007A5E-03E4-4817-B3B5-28B2C22459A0}" type="presOf" srcId="{8C05FF9A-D8EF-45A8-9337-C6F84FFC2ADF}" destId="{628F05CF-DBEA-4B1C-ACE4-FAA326C2BF8B}" srcOrd="0" destOrd="0" presId="urn:microsoft.com/office/officeart/2005/8/layout/radial4"/>
    <dgm:cxn modelId="{AD78FC5E-2465-4C5E-84A4-3FA044CCAF31}" type="presOf" srcId="{15FC41C8-80F9-4DD4-868B-2CE00B7C461F}" destId="{645B8227-11B7-4C6C-822A-0EB1A14A7A90}" srcOrd="0" destOrd="0" presId="urn:microsoft.com/office/officeart/2005/8/layout/radial4"/>
    <dgm:cxn modelId="{B72E975F-0848-4964-9B8B-D4113F8EA9A7}" srcId="{EB693215-4C3D-4AEF-8041-49314B4A3B8E}" destId="{9BF939BE-5F78-43E5-969A-BC37A5EDBCA1}" srcOrd="6" destOrd="0" parTransId="{3ED34B13-7864-4BD5-B4F1-5E13421D5893}" sibTransId="{94669D28-A7B0-4402-A50B-52CF60E757A1}"/>
    <dgm:cxn modelId="{8E1C596D-C619-4DDC-A7EC-5475F5B27892}" srcId="{EB693215-4C3D-4AEF-8041-49314B4A3B8E}" destId="{950A74C4-B8E0-4603-8DB0-01045BF56468}" srcOrd="0" destOrd="0" parTransId="{DFF38730-19C2-47EF-85DD-4E8655C87A48}" sibTransId="{A2FA9158-BB0B-4603-853B-D5BE4A90F8BD}"/>
    <dgm:cxn modelId="{829F8970-E176-40D3-948E-178B60A63405}" type="presOf" srcId="{9BF939BE-5F78-43E5-969A-BC37A5EDBCA1}" destId="{715CCA3F-3206-4996-9594-5CE7219E928A}" srcOrd="0" destOrd="0" presId="urn:microsoft.com/office/officeart/2005/8/layout/radial4"/>
    <dgm:cxn modelId="{BA1F7580-7F68-42CE-9627-1699A95E530B}" type="presOf" srcId="{950A74C4-B8E0-4603-8DB0-01045BF56468}" destId="{4116E2D5-359D-47E4-8A8A-A9EFB0B994DA}" srcOrd="0" destOrd="0" presId="urn:microsoft.com/office/officeart/2005/8/layout/radial4"/>
    <dgm:cxn modelId="{3BC25E85-B10E-4727-8C94-83FBB0528D1C}" srcId="{80D802B8-7D3E-4BF1-80F2-7F3AAEBB46FC}" destId="{70873379-DB90-4664-8EDA-BFE15C59C451}" srcOrd="1" destOrd="0" parTransId="{12B98FCD-6D4F-4958-8066-5F9B41DF067C}" sibTransId="{F33A0133-D1BC-4289-8710-C85AE36CAEE3}"/>
    <dgm:cxn modelId="{FEE1CC94-F463-4737-AF48-B07AD906E447}" type="presOf" srcId="{E9AB395E-FF41-448B-8162-F9B3E9188D5E}" destId="{5B269848-0BD1-4130-9A9F-CA9754F346E8}" srcOrd="0" destOrd="0" presId="urn:microsoft.com/office/officeart/2005/8/layout/radial4"/>
    <dgm:cxn modelId="{58608F99-ADE4-4827-AB98-C3BAE5B0767C}" type="presOf" srcId="{E293CFF5-0B61-4383-8008-69D1277246A3}" destId="{275288EE-302C-4503-A95E-D8556B60794E}" srcOrd="0" destOrd="0" presId="urn:microsoft.com/office/officeart/2005/8/layout/radial4"/>
    <dgm:cxn modelId="{46CAA39A-BCEB-496B-967F-A44765634119}" type="presOf" srcId="{2B0E6547-D558-4DF8-9E91-9800E7921147}" destId="{5B269848-0BD1-4130-9A9F-CA9754F346E8}" srcOrd="0" destOrd="1" presId="urn:microsoft.com/office/officeart/2005/8/layout/radial4"/>
    <dgm:cxn modelId="{18552DA1-5211-46A8-A657-E7E27E87C8BF}" srcId="{EB693215-4C3D-4AEF-8041-49314B4A3B8E}" destId="{A2E4F5CA-A85B-4BE1-BE57-8EACAE1565F9}" srcOrd="4" destOrd="0" parTransId="{D0ACE639-5048-4D1D-BC7F-666877B60C42}" sibTransId="{28E88A19-215E-4210-A294-463587C7C5EC}"/>
    <dgm:cxn modelId="{73D37DA1-8E7F-4D2C-B909-EB0CF744313E}" type="presOf" srcId="{0928DF06-0BE8-4458-A6F0-F9EF85E0309A}" destId="{9D29A26A-5664-4074-A79C-FD94EE5F5B7D}" srcOrd="0" destOrd="0" presId="urn:microsoft.com/office/officeart/2005/8/layout/radial4"/>
    <dgm:cxn modelId="{BC37C0B0-9319-45D7-B4BB-DF924E04BC97}" srcId="{EB693215-4C3D-4AEF-8041-49314B4A3B8E}" destId="{80D802B8-7D3E-4BF1-80F2-7F3AAEBB46FC}" srcOrd="3" destOrd="0" parTransId="{0928DF06-0BE8-4458-A6F0-F9EF85E0309A}" sibTransId="{3CE021B4-68DF-4B1E-97A3-55CE0EF0378E}"/>
    <dgm:cxn modelId="{72B05EB2-A911-4FF9-8E6C-669E158A4471}" srcId="{9BF939BE-5F78-43E5-969A-BC37A5EDBCA1}" destId="{CABB5AFE-E09C-4DA3-98FE-1F56888248FB}" srcOrd="0" destOrd="0" parTransId="{F13A658C-2007-49FE-B9B3-A4776AB5B88F}" sibTransId="{ADE58845-3935-4DA7-A654-E8E8C68529E9}"/>
    <dgm:cxn modelId="{55C7E8B4-EC90-489E-980C-437F6638E185}" srcId="{EB693215-4C3D-4AEF-8041-49314B4A3B8E}" destId="{8C05FF9A-D8EF-45A8-9337-C6F84FFC2ADF}" srcOrd="1" destOrd="0" parTransId="{E293CFF5-0B61-4383-8008-69D1277246A3}" sibTransId="{7E072DEE-FD52-4F11-AD6C-E446B5C04808}"/>
    <dgm:cxn modelId="{95D044B6-CFE1-450E-8BD0-B90F437D9852}" type="presOf" srcId="{287E044A-C553-4DB8-8612-25A05BF3FF82}" destId="{5B269848-0BD1-4130-9A9F-CA9754F346E8}" srcOrd="0" destOrd="2" presId="urn:microsoft.com/office/officeart/2005/8/layout/radial4"/>
    <dgm:cxn modelId="{81E8EFC5-2BBB-47AE-8A8B-C6CA6453E3FA}" srcId="{40295661-DAF1-4157-8F13-EA3DE41561A1}" destId="{EB693215-4C3D-4AEF-8041-49314B4A3B8E}" srcOrd="0" destOrd="0" parTransId="{8D105C9D-6E62-4D56-B195-F5DC4E8FF8E7}" sibTransId="{A64FEDC6-A8FD-4A08-AE34-AFA030A37BC8}"/>
    <dgm:cxn modelId="{C73485D1-04F2-421C-AA8F-FF5E30B5FE4D}" type="presOf" srcId="{CABB5AFE-E09C-4DA3-98FE-1F56888248FB}" destId="{715CCA3F-3206-4996-9594-5CE7219E928A}" srcOrd="0" destOrd="1" presId="urn:microsoft.com/office/officeart/2005/8/layout/radial4"/>
    <dgm:cxn modelId="{590F00DA-F4C1-4C97-A8AC-D1AAAD2A7D10}" type="presOf" srcId="{EB693215-4C3D-4AEF-8041-49314B4A3B8E}" destId="{DA9E0283-1CE5-49E8-A9B6-DFED5DDA6396}" srcOrd="0" destOrd="0" presId="urn:microsoft.com/office/officeart/2005/8/layout/radial4"/>
    <dgm:cxn modelId="{5166DEE2-A278-4DF6-AB80-C200206827EE}" srcId="{E9AB395E-FF41-448B-8162-F9B3E9188D5E}" destId="{287E044A-C553-4DB8-8612-25A05BF3FF82}" srcOrd="1" destOrd="0" parTransId="{6CBF1199-DEDE-4046-909F-17C059CF113A}" sibTransId="{A205E06A-0F0C-49AF-9808-ED17EE81C8FC}"/>
    <dgm:cxn modelId="{1B2C51E3-BACA-48A5-AFE0-2B29DFE202C7}" type="presOf" srcId="{DFF38730-19C2-47EF-85DD-4E8655C87A48}" destId="{7300DB52-A039-4B98-A3C4-982B235DA7DA}" srcOrd="0" destOrd="0" presId="urn:microsoft.com/office/officeart/2005/8/layout/radial4"/>
    <dgm:cxn modelId="{7A7106EB-EF4B-4158-9A75-E0640FE5D4E8}" type="presOf" srcId="{A598F246-DFB1-4E29-BA2E-E2E4A8F80C16}" destId="{E917CCDF-CFFF-430A-A288-ACAC91B7ACB2}" srcOrd="0" destOrd="3" presId="urn:microsoft.com/office/officeart/2005/8/layout/radial4"/>
    <dgm:cxn modelId="{428508F4-7A3D-434A-A3AC-3A009DFA1039}" srcId="{EB693215-4C3D-4AEF-8041-49314B4A3B8E}" destId="{5333D908-0E4B-498A-832F-2F26E5DDF30F}" srcOrd="2" destOrd="0" parTransId="{15FC41C8-80F9-4DD4-868B-2CE00B7C461F}" sibTransId="{3BB50998-1ECD-4187-9CC8-3F0E34124FBC}"/>
    <dgm:cxn modelId="{BCFFC1F4-46B6-495B-9E51-82B3D25F9AB6}" type="presOf" srcId="{40295661-DAF1-4157-8F13-EA3DE41561A1}" destId="{36025F6B-BB80-47F2-95C4-4C17D628E2DF}" srcOrd="0" destOrd="0" presId="urn:microsoft.com/office/officeart/2005/8/layout/radial4"/>
    <dgm:cxn modelId="{52E65BF5-F632-4234-BB9B-96A020E9FADE}" srcId="{E9AB395E-FF41-448B-8162-F9B3E9188D5E}" destId="{2B0E6547-D558-4DF8-9E91-9800E7921147}" srcOrd="0" destOrd="0" parTransId="{62FCF584-5F65-44B0-BFEC-42DCB6DAA4BA}" sibTransId="{46EEC8EA-F618-4F22-9F2D-841B8B57C07F}"/>
    <dgm:cxn modelId="{A6FAAAFB-FD3F-42DC-B406-C066A64018DD}" type="presOf" srcId="{33290289-CEE8-40F5-BE5A-0311C5AE98E9}" destId="{C6438F8F-F39E-4B6C-AF24-7E52CD75B9DB}" srcOrd="0" destOrd="3" presId="urn:microsoft.com/office/officeart/2005/8/layout/radial4"/>
    <dgm:cxn modelId="{75E5ABFB-0172-452C-B2BB-D653A34AF554}" srcId="{A2E4F5CA-A85B-4BE1-BE57-8EACAE1565F9}" destId="{5F1A7343-594B-4E6B-B111-C2EA9D3D9E10}" srcOrd="0" destOrd="0" parTransId="{DA79080D-B621-48FB-BFDD-FDDE6D173188}" sibTransId="{FE42067C-5CD8-4546-A8B6-243D87A8469F}"/>
    <dgm:cxn modelId="{1B89880A-A773-4DC1-9E37-1F7E7A407A56}" type="presParOf" srcId="{36025F6B-BB80-47F2-95C4-4C17D628E2DF}" destId="{DA9E0283-1CE5-49E8-A9B6-DFED5DDA6396}" srcOrd="0" destOrd="0" presId="urn:microsoft.com/office/officeart/2005/8/layout/radial4"/>
    <dgm:cxn modelId="{C0447A32-3A2C-49B3-8065-6F9FD30A442A}" type="presParOf" srcId="{36025F6B-BB80-47F2-95C4-4C17D628E2DF}" destId="{7300DB52-A039-4B98-A3C4-982B235DA7DA}" srcOrd="1" destOrd="0" presId="urn:microsoft.com/office/officeart/2005/8/layout/radial4"/>
    <dgm:cxn modelId="{4E7E9AFF-BA3A-4278-BCE3-F534BF9022A9}" type="presParOf" srcId="{36025F6B-BB80-47F2-95C4-4C17D628E2DF}" destId="{4116E2D5-359D-47E4-8A8A-A9EFB0B994DA}" srcOrd="2" destOrd="0" presId="urn:microsoft.com/office/officeart/2005/8/layout/radial4"/>
    <dgm:cxn modelId="{B9C0422C-CAEC-42A6-8283-1D0AE84F5880}" type="presParOf" srcId="{36025F6B-BB80-47F2-95C4-4C17D628E2DF}" destId="{275288EE-302C-4503-A95E-D8556B60794E}" srcOrd="3" destOrd="0" presId="urn:microsoft.com/office/officeart/2005/8/layout/radial4"/>
    <dgm:cxn modelId="{7B45D61A-6AC0-41C6-B1AC-3AAEDDC24F3A}" type="presParOf" srcId="{36025F6B-BB80-47F2-95C4-4C17D628E2DF}" destId="{628F05CF-DBEA-4B1C-ACE4-FAA326C2BF8B}" srcOrd="4" destOrd="0" presId="urn:microsoft.com/office/officeart/2005/8/layout/radial4"/>
    <dgm:cxn modelId="{30A87FC4-E1DF-449A-BAA8-8F3F9FB82EFE}" type="presParOf" srcId="{36025F6B-BB80-47F2-95C4-4C17D628E2DF}" destId="{645B8227-11B7-4C6C-822A-0EB1A14A7A90}" srcOrd="5" destOrd="0" presId="urn:microsoft.com/office/officeart/2005/8/layout/radial4"/>
    <dgm:cxn modelId="{73A94ADC-31CC-4F37-A2B2-A117B48EF27E}" type="presParOf" srcId="{36025F6B-BB80-47F2-95C4-4C17D628E2DF}" destId="{7E755EA8-59B0-4A86-84D1-9536CBAE0D21}" srcOrd="6" destOrd="0" presId="urn:microsoft.com/office/officeart/2005/8/layout/radial4"/>
    <dgm:cxn modelId="{E9D1E0ED-457F-472D-B087-037B5E2905ED}" type="presParOf" srcId="{36025F6B-BB80-47F2-95C4-4C17D628E2DF}" destId="{9D29A26A-5664-4074-A79C-FD94EE5F5B7D}" srcOrd="7" destOrd="0" presId="urn:microsoft.com/office/officeart/2005/8/layout/radial4"/>
    <dgm:cxn modelId="{487DD3FB-176B-48A8-B28F-6B2D67FF0ABE}" type="presParOf" srcId="{36025F6B-BB80-47F2-95C4-4C17D628E2DF}" destId="{C6438F8F-F39E-4B6C-AF24-7E52CD75B9DB}" srcOrd="8" destOrd="0" presId="urn:microsoft.com/office/officeart/2005/8/layout/radial4"/>
    <dgm:cxn modelId="{7F452F18-9956-4033-B0DB-0FEE2E87B6A7}" type="presParOf" srcId="{36025F6B-BB80-47F2-95C4-4C17D628E2DF}" destId="{395CA653-856B-48B2-B1CF-151A9E35DAAF}" srcOrd="9" destOrd="0" presId="urn:microsoft.com/office/officeart/2005/8/layout/radial4"/>
    <dgm:cxn modelId="{537AA4E1-DBC2-4E71-B557-3369DDF2294C}" type="presParOf" srcId="{36025F6B-BB80-47F2-95C4-4C17D628E2DF}" destId="{E917CCDF-CFFF-430A-A288-ACAC91B7ACB2}" srcOrd="10" destOrd="0" presId="urn:microsoft.com/office/officeart/2005/8/layout/radial4"/>
    <dgm:cxn modelId="{9CFB6676-0281-4E08-8FCB-0DF067A409B0}" type="presParOf" srcId="{36025F6B-BB80-47F2-95C4-4C17D628E2DF}" destId="{4527253B-FD80-4D1C-A0D4-06C560197A01}" srcOrd="11" destOrd="0" presId="urn:microsoft.com/office/officeart/2005/8/layout/radial4"/>
    <dgm:cxn modelId="{96DB74A5-0330-4869-9EDF-3378A1B99EEE}" type="presParOf" srcId="{36025F6B-BB80-47F2-95C4-4C17D628E2DF}" destId="{5B269848-0BD1-4130-9A9F-CA9754F346E8}" srcOrd="12" destOrd="0" presId="urn:microsoft.com/office/officeart/2005/8/layout/radial4"/>
    <dgm:cxn modelId="{E0FA5982-7A2D-440D-84AA-E244F66FC40F}" type="presParOf" srcId="{36025F6B-BB80-47F2-95C4-4C17D628E2DF}" destId="{2744F224-3201-4270-A0AF-01B8EA98C73D}" srcOrd="13" destOrd="0" presId="urn:microsoft.com/office/officeart/2005/8/layout/radial4"/>
    <dgm:cxn modelId="{4787627B-DFB2-4710-B512-DBF979920E89}" type="presParOf" srcId="{36025F6B-BB80-47F2-95C4-4C17D628E2DF}" destId="{715CCA3F-3206-4996-9594-5CE7219E928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E0283-1CE5-49E8-A9B6-DFED5DDA6396}">
      <dsp:nvSpPr>
        <dsp:cNvPr id="0" name=""/>
        <dsp:cNvSpPr/>
      </dsp:nvSpPr>
      <dsp:spPr>
        <a:xfrm>
          <a:off x="4089133" y="3915368"/>
          <a:ext cx="2694941" cy="269494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Delayed Gastric Emptying</a:t>
          </a:r>
        </a:p>
      </dsp:txBody>
      <dsp:txXfrm>
        <a:off x="4483798" y="4310033"/>
        <a:ext cx="1905611" cy="1905611"/>
      </dsp:txXfrm>
    </dsp:sp>
    <dsp:sp modelId="{7300DB52-A039-4B98-A3C4-982B235DA7DA}">
      <dsp:nvSpPr>
        <dsp:cNvPr id="0" name=""/>
        <dsp:cNvSpPr/>
      </dsp:nvSpPr>
      <dsp:spPr>
        <a:xfrm rot="10201449">
          <a:off x="1163282" y="5383627"/>
          <a:ext cx="2806564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6E2D5-359D-47E4-8A8A-A9EFB0B994DA}">
      <dsp:nvSpPr>
        <dsp:cNvPr id="0" name=""/>
        <dsp:cNvSpPr/>
      </dsp:nvSpPr>
      <dsp:spPr>
        <a:xfrm>
          <a:off x="327008" y="5324760"/>
          <a:ext cx="1714979" cy="137198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Diabetes Mellitus</a:t>
          </a:r>
        </a:p>
      </dsp:txBody>
      <dsp:txXfrm>
        <a:off x="367192" y="5364944"/>
        <a:ext cx="1634611" cy="1291615"/>
      </dsp:txXfrm>
    </dsp:sp>
    <dsp:sp modelId="{275288EE-302C-4503-A95E-D8556B60794E}">
      <dsp:nvSpPr>
        <dsp:cNvPr id="0" name=""/>
        <dsp:cNvSpPr/>
      </dsp:nvSpPr>
      <dsp:spPr>
        <a:xfrm rot="11419082">
          <a:off x="1161746" y="4356421"/>
          <a:ext cx="2810951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F05CF-DBEA-4B1C-ACE4-FAA326C2BF8B}">
      <dsp:nvSpPr>
        <dsp:cNvPr id="0" name=""/>
        <dsp:cNvSpPr/>
      </dsp:nvSpPr>
      <dsp:spPr>
        <a:xfrm>
          <a:off x="326993" y="3802729"/>
          <a:ext cx="1714961" cy="1371968"/>
        </a:xfrm>
        <a:prstGeom prst="roundRect">
          <a:avLst>
            <a:gd name="adj" fmla="val 1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Post-Viral</a:t>
          </a:r>
        </a:p>
      </dsp:txBody>
      <dsp:txXfrm>
        <a:off x="367177" y="3842913"/>
        <a:ext cx="1634593" cy="1291600"/>
      </dsp:txXfrm>
    </dsp:sp>
    <dsp:sp modelId="{645B8227-11B7-4C6C-822A-0EB1A14A7A90}">
      <dsp:nvSpPr>
        <dsp:cNvPr id="0" name=""/>
        <dsp:cNvSpPr/>
      </dsp:nvSpPr>
      <dsp:spPr>
        <a:xfrm rot="13149931">
          <a:off x="1674820" y="3000909"/>
          <a:ext cx="2912836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5EA8-59B0-4A86-84D1-9536CBAE0D21}">
      <dsp:nvSpPr>
        <dsp:cNvPr id="0" name=""/>
        <dsp:cNvSpPr/>
      </dsp:nvSpPr>
      <dsp:spPr>
        <a:xfrm>
          <a:off x="1144551" y="1779126"/>
          <a:ext cx="1714979" cy="1371983"/>
        </a:xfrm>
        <a:prstGeom prst="roundRect">
          <a:avLst>
            <a:gd name="adj" fmla="val 1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Idiopathic</a:t>
          </a:r>
        </a:p>
      </dsp:txBody>
      <dsp:txXfrm>
        <a:off x="1184735" y="1819310"/>
        <a:ext cx="1634611" cy="1291615"/>
      </dsp:txXfrm>
    </dsp:sp>
    <dsp:sp modelId="{9D29A26A-5664-4074-A79C-FD94EE5F5B7D}">
      <dsp:nvSpPr>
        <dsp:cNvPr id="0" name=""/>
        <dsp:cNvSpPr/>
      </dsp:nvSpPr>
      <dsp:spPr>
        <a:xfrm rot="16083067">
          <a:off x="4167916" y="2217608"/>
          <a:ext cx="2356266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38F8F-F39E-4B6C-AF24-7E52CD75B9DB}">
      <dsp:nvSpPr>
        <dsp:cNvPr id="0" name=""/>
        <dsp:cNvSpPr/>
      </dsp:nvSpPr>
      <dsp:spPr>
        <a:xfrm>
          <a:off x="3924171" y="738194"/>
          <a:ext cx="2763624" cy="1371983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Post-Surgical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Vagal Nerve Injury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Vagotomy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Upper GI surgeries</a:t>
          </a:r>
        </a:p>
      </dsp:txBody>
      <dsp:txXfrm>
        <a:off x="3964355" y="778378"/>
        <a:ext cx="2683256" cy="1291615"/>
      </dsp:txXfrm>
    </dsp:sp>
    <dsp:sp modelId="{395CA653-856B-48B2-B1CF-151A9E35DAAF}">
      <dsp:nvSpPr>
        <dsp:cNvPr id="0" name=""/>
        <dsp:cNvSpPr/>
      </dsp:nvSpPr>
      <dsp:spPr>
        <a:xfrm rot="18931006">
          <a:off x="6082007" y="2720064"/>
          <a:ext cx="3105276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7CCDF-CFFF-430A-A288-ACAC91B7ACB2}">
      <dsp:nvSpPr>
        <dsp:cNvPr id="0" name=""/>
        <dsp:cNvSpPr/>
      </dsp:nvSpPr>
      <dsp:spPr>
        <a:xfrm>
          <a:off x="7401404" y="1092714"/>
          <a:ext cx="2681960" cy="1846888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μ-</a:t>
          </a: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opiate receptor agonists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GLP-1 analogs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Cyclosporine</a:t>
          </a:r>
        </a:p>
      </dsp:txBody>
      <dsp:txXfrm>
        <a:off x="7455498" y="1146808"/>
        <a:ext cx="2573772" cy="1738700"/>
      </dsp:txXfrm>
    </dsp:sp>
    <dsp:sp modelId="{4527253B-FD80-4D1C-A0D4-06C560197A01}">
      <dsp:nvSpPr>
        <dsp:cNvPr id="0" name=""/>
        <dsp:cNvSpPr/>
      </dsp:nvSpPr>
      <dsp:spPr>
        <a:xfrm rot="20937577">
          <a:off x="6899752" y="4306765"/>
          <a:ext cx="2937457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9848-0BD1-4130-9A9F-CA9754F346E8}">
      <dsp:nvSpPr>
        <dsp:cNvPr id="0" name=""/>
        <dsp:cNvSpPr/>
      </dsp:nvSpPr>
      <dsp:spPr>
        <a:xfrm>
          <a:off x="8746847" y="3590363"/>
          <a:ext cx="2126360" cy="1638336"/>
        </a:xfrm>
        <a:prstGeom prst="roundRect">
          <a:avLst>
            <a:gd name="adj" fmla="val 1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Diseases of extrinsic neural 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Parkinsonism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Amyloidosis</a:t>
          </a:r>
        </a:p>
      </dsp:txBody>
      <dsp:txXfrm>
        <a:off x="8794832" y="3638348"/>
        <a:ext cx="2030390" cy="1542366"/>
      </dsp:txXfrm>
    </dsp:sp>
    <dsp:sp modelId="{2744F224-3201-4270-A0AF-01B8EA98C73D}">
      <dsp:nvSpPr>
        <dsp:cNvPr id="0" name=""/>
        <dsp:cNvSpPr/>
      </dsp:nvSpPr>
      <dsp:spPr>
        <a:xfrm rot="645173">
          <a:off x="6905500" y="5442406"/>
          <a:ext cx="2997670" cy="76805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CCA3F-3206-4996-9594-5CE7219E928A}">
      <dsp:nvSpPr>
        <dsp:cNvPr id="0" name=""/>
        <dsp:cNvSpPr/>
      </dsp:nvSpPr>
      <dsp:spPr>
        <a:xfrm>
          <a:off x="9019363" y="5515413"/>
          <a:ext cx="1714979" cy="1181330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Autoimmune disease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Scleroderma</a:t>
          </a:r>
        </a:p>
      </dsp:txBody>
      <dsp:txXfrm>
        <a:off x="9053963" y="5550013"/>
        <a:ext cx="1645779" cy="111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18" y="10226279"/>
            <a:ext cx="37308367" cy="7055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4" y="18653523"/>
            <a:ext cx="30725533" cy="8412956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834E-2F21-4ADA-94F6-229570180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33DE-49BA-4683-A0EB-053B1681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7" y="1318022"/>
            <a:ext cx="9876367" cy="280880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2867" y="1318022"/>
            <a:ext cx="29425900" cy="280880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D33F-FB73-4E2A-84C5-37C7BCB22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91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66CF-3908-4261-8409-6FF53599B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2644"/>
            <a:ext cx="37308367" cy="653891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1744"/>
            <a:ext cx="37308367" cy="72009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F5FD-06F7-485D-A31E-3D5300B83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5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2867" y="7680722"/>
            <a:ext cx="19651133" cy="217253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0" y="7680722"/>
            <a:ext cx="19651133" cy="2172533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D61E-F6E4-48E6-806F-05EF7798B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0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8022"/>
            <a:ext cx="3950123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5" y="7368778"/>
            <a:ext cx="19392900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5" y="10439401"/>
            <a:ext cx="19392900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7" y="7368778"/>
            <a:ext cx="19399251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7" y="10439401"/>
            <a:ext cx="19399251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2C1A-7A7B-4E41-AB64-7C938E9F1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5584-3C64-4E93-86F2-1564F0ADB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E349-1732-4319-B942-240F677D6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4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0879"/>
            <a:ext cx="14439900" cy="557807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17" y="1310879"/>
            <a:ext cx="24536400" cy="2809517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5" y="6888956"/>
            <a:ext cx="14439900" cy="225171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9A08-07F2-4F79-9167-DF6888190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4" y="23043356"/>
            <a:ext cx="26335567" cy="27193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4" y="2940844"/>
            <a:ext cx="26335567" cy="1975127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4" y="25762744"/>
            <a:ext cx="26335567" cy="38635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C650-4B9B-4635-AD8B-A01C68F85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5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2338" y="1317625"/>
            <a:ext cx="39506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04" tIns="219452" rIns="438904" bIns="219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2338" y="7680325"/>
            <a:ext cx="3950652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2338" y="29976763"/>
            <a:ext cx="10245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3938" y="29976763"/>
            <a:ext cx="13903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3138" y="29976763"/>
            <a:ext cx="10245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4" tIns="219452" rIns="438904" bIns="2194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025" smtClean="0"/>
            </a:lvl1pPr>
          </a:lstStyle>
          <a:p>
            <a:pPr>
              <a:defRPr/>
            </a:pPr>
            <a:fld id="{FDFF9B68-EC2B-4B1D-90F1-F2D2DD4A6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429000"/>
          </a:xfrm>
          <a:prstGeom prst="rect">
            <a:avLst/>
          </a:prstGeom>
          <a:solidFill>
            <a:srgbClr val="78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25"/>
          </a:p>
        </p:txBody>
      </p:sp>
      <p:pic>
        <p:nvPicPr>
          <p:cNvPr id="1032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677863"/>
            <a:ext cx="60721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0888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0888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2pPr>
      <a:lvl3pPr algn="ctr" defTabSz="3290888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3pPr>
      <a:lvl4pPr algn="ctr" defTabSz="3290888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4pPr>
      <a:lvl5pPr algn="ctr" defTabSz="3290888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charset="0"/>
        </a:defRPr>
      </a:lvl9pPr>
    </p:titleStyle>
    <p:bodyStyle>
      <a:lvl1pPr marL="1233488" indent="-1233488" algn="l" defTabSz="329088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  <a:cs typeface="+mn-cs"/>
        </a:defRPr>
      </a:lvl1pPr>
      <a:lvl2pPr marL="2674938" indent="-1028700" algn="l" defTabSz="3290888" rtl="0" eaLnBrk="0" fontAlgn="base" hangingPunct="0">
        <a:spcBef>
          <a:spcPct val="20000"/>
        </a:spcBef>
        <a:spcAft>
          <a:spcPct val="0"/>
        </a:spcAft>
        <a:buChar char="–"/>
        <a:defRPr sz="10100">
          <a:solidFill>
            <a:schemeClr val="tx1"/>
          </a:solidFill>
          <a:latin typeface="+mn-lt"/>
        </a:defRPr>
      </a:lvl2pPr>
      <a:lvl3pPr marL="4114800" indent="-822325" algn="l" defTabSz="3290888" rtl="0" eaLnBrk="0" fontAlgn="base" hangingPunct="0">
        <a:spcBef>
          <a:spcPct val="20000"/>
        </a:spcBef>
        <a:spcAft>
          <a:spcPct val="0"/>
        </a:spcAft>
        <a:buChar char="•"/>
        <a:defRPr sz="8700">
          <a:solidFill>
            <a:schemeClr val="tx1"/>
          </a:solidFill>
          <a:latin typeface="+mn-lt"/>
        </a:defRPr>
      </a:lvl3pPr>
      <a:lvl4pPr marL="5761038" indent="-822325" algn="l" defTabSz="3290888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5688" indent="-822325" algn="l" defTabSz="3290888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chart" Target="../charts/chart2.xml"/><Relationship Id="rId7" Type="http://schemas.openxmlformats.org/officeDocument/2006/relationships/diagramData" Target="../diagrams/data1.xml"/><Relationship Id="rId12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chart" Target="../charts/chart3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056168" y="0"/>
            <a:ext cx="3197155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15" tIns="60008" rIns="120015" bIns="60008" anchor="ctr"/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875" b="1" dirty="0">
                <a:solidFill>
                  <a:schemeClr val="bg1"/>
                </a:solidFill>
              </a:rPr>
              <a:t>The Prevalence of Delayed Gastric Emptying in Cystic Fibrosis Lung Transplant Recipients</a:t>
            </a:r>
          </a:p>
          <a:p>
            <a:pPr algn="ctr" eaLnBrk="1" hangingPunct="1">
              <a:defRPr/>
            </a:pPr>
            <a:r>
              <a:rPr lang="en-US" altLang="en-US" sz="3150" b="1" dirty="0">
                <a:solidFill>
                  <a:schemeClr val="bg1"/>
                </a:solidFill>
              </a:rPr>
              <a:t>Bridget </a:t>
            </a:r>
            <a:r>
              <a:rPr lang="en-US" altLang="en-US" sz="3150" b="1" dirty="0" err="1">
                <a:solidFill>
                  <a:schemeClr val="bg1"/>
                </a:solidFill>
              </a:rPr>
              <a:t>Schuld</a:t>
            </a:r>
            <a:r>
              <a:rPr lang="en-US" altLang="en-US" sz="3150" b="1" dirty="0">
                <a:solidFill>
                  <a:schemeClr val="bg1"/>
                </a:solidFill>
              </a:rPr>
              <a:t>, RD, LDN, CNSC; Katherine Young, MD; Erin M Lowery, MD, MS</a:t>
            </a:r>
          </a:p>
          <a:p>
            <a:pPr algn="ctr" eaLnBrk="1" hangingPunct="1">
              <a:defRPr/>
            </a:pPr>
            <a:r>
              <a:rPr lang="en-US" altLang="en-US" sz="3150" b="1" dirty="0">
                <a:solidFill>
                  <a:schemeClr val="bg1"/>
                </a:solidFill>
              </a:rPr>
              <a:t>Loyola University Medical Center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-1588" y="31869063"/>
            <a:ext cx="43892788" cy="1006475"/>
          </a:xfrm>
          <a:prstGeom prst="rect">
            <a:avLst/>
          </a:prstGeom>
          <a:solidFill>
            <a:srgbClr val="78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25"/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12872592" y="5623911"/>
            <a:ext cx="16129792" cy="603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15" tIns="60008" rIns="120015" bIns="60008">
            <a:spAutoFit/>
          </a:bodyPr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Adult lung transplant recipients at Loyola University Medical Center transplanted between January 1, 2010 and April 30, 2018 were retrospectively evaluated for DGE using 4-hour gastric emptying scintigraphy (GES) before and after lung transplantation.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Not all patients who received lung transplantation completed this test, only those who were symptomatic.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Gastric emptying tests were completed either by liquid meal or solid meal -phase studies. </a:t>
            </a: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GES with solid-phase meal is the standard for diagnosis  as it quantifies the emptying of a physiologic caloric meal.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liquid alternative was used when patients are unable to consume solids.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DGE was defined: </a:t>
            </a: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&gt;70% of contents remaining in the stomach at 90 minutes for liquid meals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/>
              <a:t> 	or </a:t>
            </a: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&gt; 10% of contents remaining at 240 minutes for solid meals. </a:t>
            </a:r>
            <a:endParaRPr lang="en-US" altLang="en-US" sz="2400" dirty="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2872592" y="4618038"/>
            <a:ext cx="16129792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Methods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2872592" y="11778680"/>
            <a:ext cx="16129792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Results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059" name="Text Box 20"/>
          <p:cNvSpPr txBox="1">
            <a:spLocks noChangeArrowheads="1"/>
          </p:cNvSpPr>
          <p:nvPr/>
        </p:nvSpPr>
        <p:spPr bwMode="auto">
          <a:xfrm>
            <a:off x="346075" y="5946775"/>
            <a:ext cx="12094469" cy="230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15" tIns="60008" rIns="120015" bIns="60008">
            <a:spAutoFit/>
          </a:bodyPr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/>
              <a:t>Changes in gastrointestinal function following lung transplantation are common and can lead to various complications, affecting nutritional status and overall morbidity and mortality.</a:t>
            </a:r>
            <a:r>
              <a:rPr lang="en-US" sz="2800" baseline="30000" dirty="0"/>
              <a:t>1</a:t>
            </a:r>
            <a:r>
              <a:rPr lang="en-US" sz="2800" dirty="0"/>
              <a:t> Gastroparesis is a condition characterized by delayed gastric emptying (DGE) in the absence of a mechanical obstruction and results in bloating, early satiety, gastroesophageal reflux, nausea, and emesis. Gastroparesis results from a complication of diabetes mellitus, gastrointestinal surgery, neurological disease, collagen vascular disorders, or medications. However, sometimes the etiology is unknown, or idiopathic in nature.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/>
          </a:p>
          <a:p>
            <a:pPr eaLnBrk="1" hangingPunct="1">
              <a:spcBef>
                <a:spcPct val="50000"/>
              </a:spcBef>
              <a:defRPr/>
            </a:pPr>
            <a:endParaRPr lang="en-US" sz="20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/>
              <a:t>In the lung transplant population, investigations of gastroparesis are limited and reported prevalence is widely variable, ranging from 23 – 91%. Besides the nutritional manifestations, it is suggested that gastroparesis may lead to worsen lung allograft function.</a:t>
            </a:r>
            <a:r>
              <a:rPr lang="en-US" sz="2800" baseline="30000" dirty="0"/>
              <a:t>3</a:t>
            </a:r>
            <a:r>
              <a:rPr lang="en-US" sz="2800" dirty="0"/>
              <a:t> However, there is limited literature describing the occurrence of delayed gastric emptying by disease state, and more specifically,  in CF lung transplant recipients. </a:t>
            </a: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625" dirty="0"/>
          </a:p>
          <a:p>
            <a:pPr lvl="0" algn="r" defTabSz="914400" eaLnBrk="1" hangingPunct="1">
              <a:spcBef>
                <a:spcPct val="5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 algn="r" defTabSz="914400" eaLnBrk="1" hangingPunct="1">
              <a:spcBef>
                <a:spcPct val="5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 algn="r" defTabSz="914400" eaLnBrk="1" hangingPunct="1">
              <a:spcBef>
                <a:spcPct val="5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0" algn="r" defTabSz="914400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Image obtained from </a:t>
            </a:r>
            <a:r>
              <a:rPr lang="en-US" sz="2000" i="1" dirty="0">
                <a:solidFill>
                  <a:srgbClr val="000000"/>
                </a:solidFill>
              </a:rPr>
              <a:t>Practical Gastroenterology</a:t>
            </a:r>
            <a:r>
              <a:rPr lang="en-US" sz="2000" dirty="0">
                <a:solidFill>
                  <a:srgbClr val="000000"/>
                </a:solidFill>
              </a:rPr>
              <a:t>, April 2017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625" dirty="0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46075" y="4618038"/>
            <a:ext cx="12094469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Introduction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32066" y="28143629"/>
            <a:ext cx="12094469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Objective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5501" y="29327146"/>
            <a:ext cx="12141034" cy="14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15" tIns="60008" rIns="120015" bIns="60008">
            <a:spAutoFit/>
          </a:bodyPr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/>
              <a:t>To identify the occurrence of delayed gastric emptying and risk factors that may be associated with the development of gastroparesis in cystic fibrosis patients undergoing lung transplantation. </a:t>
            </a:r>
            <a:endParaRPr lang="en-US" altLang="en-US" sz="2625" dirty="0"/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29434433" y="22332032"/>
            <a:ext cx="13927437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Conclusion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29434433" y="27012552"/>
            <a:ext cx="14004163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References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9434433" y="23618946"/>
            <a:ext cx="13928889" cy="313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15" tIns="60008" rIns="120015" bIns="60008">
            <a:spAutoFit/>
          </a:bodyPr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Delayed gastric emptying is very common after lung transplantation in patients with CF, affecting a greater percentage than in non-CF lung transplant recipients.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There is a significant improvement in gastric emptying between 12 and 18 months after transplantation.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Future investigations should pursue the effect of delayed gastric emptying in CF on post-transplant outcomes.</a:t>
            </a:r>
            <a:endParaRPr lang="en-US" altLang="en-US" sz="2625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9434433" y="28124496"/>
            <a:ext cx="12241359" cy="3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15" tIns="60008" rIns="120015" bIns="60008">
            <a:spAutoFit/>
          </a:bodyPr>
          <a:lstStyle>
            <a:lvl1pPr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 eaLnBrk="0" hangingPunct="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/>
              <a:t>1. Berkowitz N, Schulman LL, McGregor C, Markowitz D. Gastroparesis After Lung Transplantation: Potential Role in Postoperative Respiratory Complications. </a:t>
            </a:r>
            <a:r>
              <a:rPr lang="en-US" sz="2000" i="1" dirty="0"/>
              <a:t>Chest</a:t>
            </a:r>
            <a:r>
              <a:rPr lang="en-US" sz="2000" dirty="0"/>
              <a:t>. 1995;108(6):1602-1607. doi:10.1378/CHEST.108.6.1602</a:t>
            </a:r>
          </a:p>
          <a:p>
            <a:r>
              <a:rPr lang="en-US" sz="2000" dirty="0"/>
              <a:t>2. Tack, J., Carbone, F., &amp; </a:t>
            </a:r>
            <a:r>
              <a:rPr lang="en-US" sz="2000" dirty="0" err="1"/>
              <a:t>Rotondo</a:t>
            </a:r>
            <a:r>
              <a:rPr lang="en-US" sz="2000" dirty="0"/>
              <a:t>, A. (2015). Gastroparesis. </a:t>
            </a:r>
            <a:r>
              <a:rPr lang="en-US" sz="2000" i="1" dirty="0"/>
              <a:t>Current Opinion in Gastroenterology,31</a:t>
            </a:r>
            <a:r>
              <a:rPr lang="en-US" sz="2000" dirty="0"/>
              <a:t>(6), 499-505. doi:10.1097/MOG.0000000000000220</a:t>
            </a:r>
          </a:p>
          <a:p>
            <a:r>
              <a:rPr lang="en-US" sz="2000" dirty="0"/>
              <a:t>3. </a:t>
            </a:r>
            <a:r>
              <a:rPr lang="en-US" sz="2000" dirty="0" err="1"/>
              <a:t>Raviv</a:t>
            </a:r>
            <a:r>
              <a:rPr lang="en-US" sz="2000" dirty="0"/>
              <a:t> Y, </a:t>
            </a:r>
            <a:r>
              <a:rPr lang="en-US" sz="2000" dirty="0" err="1"/>
              <a:t>D’Ovidio</a:t>
            </a:r>
            <a:r>
              <a:rPr lang="en-US" sz="2000" dirty="0"/>
              <a:t> F, Pierre A, et al. Prevalence of gastroparesis before and after lung transplantation and its association with lung allograft outcomes. </a:t>
            </a:r>
            <a:r>
              <a:rPr lang="en-US" sz="2000" i="1" dirty="0" err="1"/>
              <a:t>Clin</a:t>
            </a:r>
            <a:r>
              <a:rPr lang="en-US" sz="2000" i="1" dirty="0"/>
              <a:t> Transplant</a:t>
            </a:r>
            <a:r>
              <a:rPr lang="en-US" sz="2000" dirty="0"/>
              <a:t>. 2012;26(1):133-142. doi:10.1111/j.1399-0012.2011.01434.x</a:t>
            </a:r>
          </a:p>
          <a:p>
            <a:r>
              <a:rPr lang="en-US" sz="2000" dirty="0"/>
              <a:t>4. Camilleri, M., Parkman, H. P., </a:t>
            </a:r>
            <a:r>
              <a:rPr lang="en-US" sz="2000" dirty="0" err="1"/>
              <a:t>Shafi</a:t>
            </a:r>
            <a:r>
              <a:rPr lang="en-US" sz="2000" dirty="0"/>
              <a:t>, M. A., </a:t>
            </a:r>
            <a:r>
              <a:rPr lang="en-US" sz="2000" dirty="0" err="1"/>
              <a:t>Abell</a:t>
            </a:r>
            <a:r>
              <a:rPr lang="en-US" sz="2000" dirty="0"/>
              <a:t>, T. L., &amp; Gerson, L. (2013). Clinical Guideline: Management of Gastroparesis. </a:t>
            </a:r>
            <a:r>
              <a:rPr lang="en-US" sz="2000" i="1" dirty="0"/>
              <a:t>American Journal of Gastroenterology,108</a:t>
            </a:r>
            <a:r>
              <a:rPr lang="en-US" sz="2000" dirty="0"/>
              <a:t>(1), 18-38. doi:10.1038/ajg.2012.373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53512" y="2229184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*Percent remaining at 240 minutes on solid GES or at 90 minutes on liquid (L) 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2592" y="12786792"/>
            <a:ext cx="1497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1. Demographics, Clinical Characteristics and GES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03734"/>
              </p:ext>
            </p:extLst>
          </p:nvPr>
        </p:nvGraphicFramePr>
        <p:xfrm>
          <a:off x="18993272" y="22743988"/>
          <a:ext cx="10801201" cy="862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920075"/>
              </p:ext>
            </p:extLst>
          </p:nvPr>
        </p:nvGraphicFramePr>
        <p:xfrm>
          <a:off x="29002384" y="4618064"/>
          <a:ext cx="14436212" cy="943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2834043094"/>
              </p:ext>
            </p:extLst>
          </p:nvPr>
        </p:nvGraphicFramePr>
        <p:xfrm>
          <a:off x="29452616" y="13048402"/>
          <a:ext cx="13927437" cy="856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607" y="29723501"/>
            <a:ext cx="2034989" cy="2034989"/>
          </a:xfrm>
          <a:prstGeom prst="rect">
            <a:avLst/>
          </a:prstGeom>
        </p:spPr>
      </p:pic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49212"/>
              </p:ext>
            </p:extLst>
          </p:nvPr>
        </p:nvGraphicFramePr>
        <p:xfrm>
          <a:off x="12853610" y="22755275"/>
          <a:ext cx="10532150" cy="862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278115567"/>
              </p:ext>
            </p:extLst>
          </p:nvPr>
        </p:nvGraphicFramePr>
        <p:xfrm>
          <a:off x="991272" y="10050488"/>
          <a:ext cx="108732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040" y="10231195"/>
            <a:ext cx="84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1. Causes of Gastroparesis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92907"/>
              </p:ext>
            </p:extLst>
          </p:nvPr>
        </p:nvGraphicFramePr>
        <p:xfrm>
          <a:off x="12876402" y="13415754"/>
          <a:ext cx="16125981" cy="87782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8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5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77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216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38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38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5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Pt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Sex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 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DM 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DM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BMI at 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Tube Feeds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PGD Score 72 </a:t>
                      </a:r>
                      <a:r>
                        <a:rPr lang="en-US" sz="2400" dirty="0" err="1">
                          <a:effectLst/>
                        </a:rPr>
                        <a:t>hrs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GES Results* 0-6 </a:t>
                      </a:r>
                      <a:r>
                        <a:rPr lang="en-US" sz="2400" dirty="0" err="1">
                          <a:effectLst/>
                        </a:rPr>
                        <a:t>mos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Days 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GES Results* &gt;6 </a:t>
                      </a:r>
                      <a:r>
                        <a:rPr lang="en-US" sz="2400" dirty="0" err="1">
                          <a:effectLst/>
                        </a:rPr>
                        <a:t>mos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Days Post-GES #1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Days Post-</a:t>
                      </a:r>
                      <a:r>
                        <a:rPr lang="en-US" sz="2400" dirty="0" err="1">
                          <a:effectLst/>
                        </a:rPr>
                        <a:t>Tx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78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Patients with Negative Gastric Emptying Studies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EE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16.2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3%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LL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16.47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9%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18.8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23.56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3%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2%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19.7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78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Patients with Positive Gastric Emptying Studies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20.74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105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144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249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21.61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93%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75%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217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287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CC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17.9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64%- L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334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393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18.6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639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19.74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97%- L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75%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21.97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GG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92%- L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17.4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97%- L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76%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930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1008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19.5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247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20.26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37%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282</a:t>
                      </a:r>
                      <a:endParaRPr lang="en-US" sz="2400" dirty="0">
                        <a:effectLst/>
                        <a:latin typeface="Myriad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9434433" y="4618064"/>
            <a:ext cx="13609512" cy="823912"/>
          </a:xfrm>
          <a:prstGeom prst="rect">
            <a:avLst/>
          </a:prstGeom>
          <a:solidFill>
            <a:srgbClr val="7800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015" tIns="60008" rIns="120015" bIns="60008" anchor="ctr"/>
          <a:lstStyle>
            <a:lvl1pPr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8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Results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918" r="1546"/>
          <a:stretch/>
        </p:blipFill>
        <p:spPr bwMode="auto">
          <a:xfrm>
            <a:off x="601579" y="20357432"/>
            <a:ext cx="11978046" cy="70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810</Words>
  <Application>Microsoft Macintosh PowerPoint</Application>
  <PresentationFormat>Custom</PresentationFormat>
  <Paragraphs>328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Mincho</vt:lpstr>
      <vt:lpstr>Arial</vt:lpstr>
      <vt:lpstr>Calibri</vt:lpstr>
      <vt:lpstr>Myriad Pro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A 36 by 48 tall</dc:title>
  <dc:creator>Cindy Kranz</dc:creator>
  <cp:lastModifiedBy>BRIDGET SCHULD DOYLE</cp:lastModifiedBy>
  <cp:revision>113</cp:revision>
  <cp:lastPrinted>2018-10-02T15:28:09Z</cp:lastPrinted>
  <dcterms:created xsi:type="dcterms:W3CDTF">2004-07-27T20:30:49Z</dcterms:created>
  <dcterms:modified xsi:type="dcterms:W3CDTF">2019-02-13T01:36:12Z</dcterms:modified>
</cp:coreProperties>
</file>